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4b6e298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4b6e298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4b6e2988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4b6e2988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4b6e2988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4b6e2988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4b744c02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4b744c02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4b6e29881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4b6e29881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4b6e2988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4b6e2988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4b6e29881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4b6e29881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hyperlink" Target="http://drive.google.com/file/d/1ue3caraUAk8LvgS50I-H0tVXTnB4P9K4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5" Type="http://schemas.openxmlformats.org/officeDocument/2006/relationships/image" Target="../media/image13.jpg"/><Relationship Id="rId6" Type="http://schemas.openxmlformats.org/officeDocument/2006/relationships/image" Target="../media/image9.jpg"/><Relationship Id="rId7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2698975"/>
            <a:ext cx="8520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Riti Agarwal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Tanmay Dhaundiyal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Nikhil Jindal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Rutuja Oza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7676" y="3052926"/>
            <a:ext cx="2826675" cy="1755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99100" y="4557250"/>
            <a:ext cx="2145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MindSpark</a:t>
            </a:r>
            <a:endParaRPr b="1" sz="1900"/>
          </a:p>
        </p:txBody>
      </p:sp>
      <p:sp>
        <p:nvSpPr>
          <p:cNvPr id="57" name="Google Shape;57;p13"/>
          <p:cNvSpPr txBox="1"/>
          <p:nvPr/>
        </p:nvSpPr>
        <p:spPr>
          <a:xfrm>
            <a:off x="873850" y="331850"/>
            <a:ext cx="76101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200">
                <a:solidFill>
                  <a:schemeClr val="dk1"/>
                </a:solidFill>
              </a:rPr>
              <a:t>Accident Preventer</a:t>
            </a:r>
            <a:endParaRPr b="1" sz="5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700">
                <a:solidFill>
                  <a:schemeClr val="dk1"/>
                </a:solidFill>
              </a:rPr>
              <a:t>Team: Phoenix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01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Impact and Use Case</a:t>
            </a:r>
            <a:endParaRPr b="1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840750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31720 accidents in 2021, 12% increase since 2020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Accurately predicts accident severity at accident prone points on a route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Based on real time weather forecast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Alerts the drivers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50" y="2499850"/>
            <a:ext cx="4121651" cy="240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 title="WhatsApp Video 2022-04-16 at 1.20.41 PM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8000" y="2272950"/>
            <a:ext cx="3506275" cy="262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82150" y="234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800"/>
              <a:t>Dataset description</a:t>
            </a:r>
            <a:endParaRPr b="1" sz="3800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82150" y="966525"/>
            <a:ext cx="8520600" cy="37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USA Accidents Data for 2019-2021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About 1 million data points, 47 features, 7 features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Feature Extraction for top 7 features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A5A5A"/>
                </a:solidFill>
              </a:rPr>
              <a:t>Start Longitude,  Start Latitude, </a:t>
            </a:r>
            <a:endParaRPr>
              <a:solidFill>
                <a:srgbClr val="5A5A5A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A5A5A"/>
                </a:solidFill>
              </a:rPr>
              <a:t>Pressure(in),  Humidity(%)</a:t>
            </a:r>
            <a:endParaRPr>
              <a:solidFill>
                <a:srgbClr val="5A5A5A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A5A5A"/>
                </a:solidFill>
              </a:rPr>
              <a:t>Temperature(F) Wind_Speed(mph)</a:t>
            </a:r>
            <a:endParaRPr>
              <a:solidFill>
                <a:srgbClr val="5A5A5A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A5A5A"/>
                </a:solidFill>
              </a:rPr>
              <a:t>Visibility(mi)</a:t>
            </a:r>
            <a:endParaRPr>
              <a:solidFill>
                <a:srgbClr val="5A5A5A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Predicting ‘Severity’:</a:t>
            </a:r>
            <a:r>
              <a:rPr lang="en"/>
              <a:t> </a:t>
            </a:r>
            <a:r>
              <a:rPr b="1" lang="en">
                <a:solidFill>
                  <a:srgbClr val="3C78D8"/>
                </a:solidFill>
              </a:rPr>
              <a:t>1</a:t>
            </a:r>
            <a:r>
              <a:rPr b="1" lang="en">
                <a:solidFill>
                  <a:srgbClr val="93C47D"/>
                </a:solidFill>
              </a:rPr>
              <a:t>,</a:t>
            </a:r>
            <a:r>
              <a:rPr b="1" lang="en" sz="2000">
                <a:solidFill>
                  <a:srgbClr val="BF9000"/>
                </a:solidFill>
              </a:rPr>
              <a:t> </a:t>
            </a:r>
            <a:r>
              <a:rPr b="1" lang="en" sz="2000">
                <a:solidFill>
                  <a:srgbClr val="F1C232"/>
                </a:solidFill>
              </a:rPr>
              <a:t>2</a:t>
            </a:r>
            <a:r>
              <a:rPr b="1" lang="en">
                <a:solidFill>
                  <a:srgbClr val="93C47D"/>
                </a:solidFill>
              </a:rPr>
              <a:t>, </a:t>
            </a:r>
            <a:r>
              <a:rPr b="1" lang="en" sz="2200">
                <a:solidFill>
                  <a:srgbClr val="FF9900"/>
                </a:solidFill>
              </a:rPr>
              <a:t>3</a:t>
            </a:r>
            <a:r>
              <a:rPr b="1" lang="en" sz="2200">
                <a:solidFill>
                  <a:srgbClr val="93C47D"/>
                </a:solidFill>
              </a:rPr>
              <a:t>,</a:t>
            </a:r>
            <a:r>
              <a:rPr b="1" lang="en">
                <a:solidFill>
                  <a:srgbClr val="93C47D"/>
                </a:solidFill>
              </a:rPr>
              <a:t> </a:t>
            </a:r>
            <a:r>
              <a:rPr b="1" lang="en" sz="2400">
                <a:solidFill>
                  <a:srgbClr val="FF0000"/>
                </a:solidFill>
              </a:rPr>
              <a:t>4</a:t>
            </a:r>
            <a:endParaRPr b="1" sz="2400">
              <a:solidFill>
                <a:srgbClr val="FF0000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175" y="177350"/>
            <a:ext cx="3405825" cy="383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1700" y="3279675"/>
            <a:ext cx="1309550" cy="11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55950" y="222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800"/>
              <a:t>What did we do</a:t>
            </a:r>
            <a:endParaRPr b="1" sz="380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907100"/>
            <a:ext cx="8520600" cy="40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b="1" lang="en">
                <a:solidFill>
                  <a:srgbClr val="FF0000"/>
                </a:solidFill>
              </a:rPr>
              <a:t>Data Preparation</a:t>
            </a:r>
            <a:endParaRPr b="1"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Feature Extraction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Data </a:t>
            </a:r>
            <a:r>
              <a:rPr lang="en">
                <a:solidFill>
                  <a:schemeClr val="dk1"/>
                </a:solidFill>
              </a:rPr>
              <a:t>Cleaning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1155CC"/>
              </a:buClr>
              <a:buSzPts val="1800"/>
              <a:buAutoNum type="arabicPeriod"/>
            </a:pPr>
            <a:r>
              <a:rPr b="1" lang="en">
                <a:solidFill>
                  <a:srgbClr val="1155CC"/>
                </a:solidFill>
              </a:rPr>
              <a:t>Prediction:</a:t>
            </a:r>
            <a:endParaRPr b="1">
              <a:solidFill>
                <a:srgbClr val="1155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Analyzed and Implemented various algorithms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Choose </a:t>
            </a:r>
            <a:r>
              <a:rPr lang="en">
                <a:solidFill>
                  <a:schemeClr val="dk1"/>
                </a:solidFill>
              </a:rPr>
              <a:t>appropriate features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Tuned hyperparameters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F00FF"/>
              </a:buClr>
              <a:buSzPts val="1800"/>
              <a:buAutoNum type="arabicPeriod"/>
            </a:pPr>
            <a:r>
              <a:rPr b="1" lang="en">
                <a:solidFill>
                  <a:srgbClr val="FF00FF"/>
                </a:solidFill>
              </a:rPr>
              <a:t>Application Building:</a:t>
            </a:r>
            <a:endParaRPr b="1"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Used Weather API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Implemented Frontend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425" y="3779106"/>
            <a:ext cx="871026" cy="726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5570" y="3141400"/>
            <a:ext cx="1994736" cy="200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7900" y="3141400"/>
            <a:ext cx="2930076" cy="20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5738" y="388375"/>
            <a:ext cx="244792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24825" y="860200"/>
            <a:ext cx="2570700" cy="23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4479825" y="287600"/>
            <a:ext cx="1164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0000"/>
                </a:solidFill>
              </a:rPr>
              <a:t>Step 1</a:t>
            </a:r>
            <a:endParaRPr b="1" sz="2100">
              <a:solidFill>
                <a:srgbClr val="FF0000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7187375" y="366800"/>
            <a:ext cx="123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1155CC"/>
                </a:solidFill>
              </a:rPr>
              <a:t>Step 2</a:t>
            </a:r>
            <a:endParaRPr b="1" sz="2100">
              <a:solidFill>
                <a:srgbClr val="1155CC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7187375" y="4105600"/>
            <a:ext cx="1164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00FF"/>
                </a:solidFill>
              </a:rPr>
              <a:t>Step 3</a:t>
            </a:r>
            <a:endParaRPr b="1" sz="21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55950" y="222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Scope</a:t>
            </a:r>
            <a:endParaRPr b="1" sz="3800"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907100"/>
            <a:ext cx="8520600" cy="40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b="1" lang="en">
                <a:solidFill>
                  <a:srgbClr val="FF0000"/>
                </a:solidFill>
              </a:rPr>
              <a:t>Proposed Solution</a:t>
            </a:r>
            <a:endParaRPr b="1"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Source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Destination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Safest Path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Less Accidents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1155CC"/>
              </a:buClr>
              <a:buSzPts val="1800"/>
              <a:buAutoNum type="arabicPeriod"/>
            </a:pPr>
            <a:r>
              <a:rPr b="1" lang="en">
                <a:solidFill>
                  <a:srgbClr val="1155CC"/>
                </a:solidFill>
              </a:rPr>
              <a:t>Prototype</a:t>
            </a:r>
            <a:endParaRPr b="1">
              <a:solidFill>
                <a:srgbClr val="1155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Street start = Source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Street end = Destination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How severe the accidents on the street can be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5650" y="1089900"/>
            <a:ext cx="4842651" cy="222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116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Why This Model?</a:t>
            </a:r>
            <a:endParaRPr b="1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674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dk1"/>
                </a:solidFill>
              </a:rPr>
              <a:t>Analysed 4 models: </a:t>
            </a:r>
            <a:endParaRPr b="1" sz="7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FF0000"/>
              </a:buClr>
              <a:buSzPct val="100000"/>
              <a:buAutoNum type="arabicPeriod"/>
            </a:pPr>
            <a:r>
              <a:rPr lang="en" sz="6400">
                <a:solidFill>
                  <a:srgbClr val="FF0000"/>
                </a:solidFill>
              </a:rPr>
              <a:t>Random Forest</a:t>
            </a:r>
            <a:endParaRPr sz="6400">
              <a:solidFill>
                <a:srgbClr val="FF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>
                <a:solidFill>
                  <a:schemeClr val="dk1"/>
                </a:solidFill>
              </a:rPr>
              <a:t>Decision Tree</a:t>
            </a:r>
            <a:endParaRPr sz="64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>
                <a:solidFill>
                  <a:schemeClr val="dk1"/>
                </a:solidFill>
              </a:rPr>
              <a:t>K-Nearest Neighbors</a:t>
            </a:r>
            <a:endParaRPr sz="64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6400">
                <a:solidFill>
                  <a:schemeClr val="dk1"/>
                </a:solidFill>
              </a:rPr>
              <a:t>Logistic Regression</a:t>
            </a:r>
            <a:endParaRPr sz="6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dk1"/>
                </a:solidFill>
              </a:rPr>
              <a:t>Reasons to Choose Random Forest:</a:t>
            </a:r>
            <a:endParaRPr b="1" sz="72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7200">
                <a:solidFill>
                  <a:schemeClr val="dk1"/>
                </a:solidFill>
                <a:highlight>
                  <a:srgbClr val="FFFFFF"/>
                </a:highlight>
              </a:rPr>
              <a:t>Better performance for classification problems</a:t>
            </a:r>
            <a:endParaRPr sz="7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7200">
                <a:solidFill>
                  <a:schemeClr val="dk1"/>
                </a:solidFill>
              </a:rPr>
              <a:t>Great with High Dimensionality</a:t>
            </a:r>
            <a:endParaRPr sz="72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7200">
                <a:solidFill>
                  <a:schemeClr val="dk1"/>
                </a:solidFill>
              </a:rPr>
              <a:t>Robust to Outliers and Non-linear Data</a:t>
            </a:r>
            <a:endParaRPr sz="7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292929"/>
                </a:solidFill>
              </a:rPr>
              <a:t>Drawbacks:</a:t>
            </a:r>
            <a:endParaRPr b="1" sz="7200">
              <a:solidFill>
                <a:srgbClr val="292929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7200">
                <a:solidFill>
                  <a:schemeClr val="dk1"/>
                </a:solidFill>
                <a:highlight>
                  <a:srgbClr val="FFFFFF"/>
                </a:highlight>
              </a:rPr>
              <a:t>Large data sets takes lot of memory and computational time</a:t>
            </a:r>
            <a:endParaRPr sz="7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7200">
                <a:solidFill>
                  <a:schemeClr val="dk1"/>
                </a:solidFill>
                <a:highlight>
                  <a:srgbClr val="FFFFFF"/>
                </a:highlight>
              </a:rPr>
              <a:t>Large number of features can cause overfitting</a:t>
            </a:r>
            <a:endParaRPr sz="7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575" y="116150"/>
            <a:ext cx="5040251" cy="260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1871350" y="290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800"/>
              <a:t>Challenges and Future Scope</a:t>
            </a:r>
            <a:endParaRPr b="1" sz="3800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19955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900FF"/>
                </a:solidFill>
              </a:rPr>
              <a:t>Challenges</a:t>
            </a:r>
            <a:endParaRPr b="1" sz="2000">
              <a:solidFill>
                <a:srgbClr val="9900F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Large and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inaccurate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data: Uneven number of instances of classes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Difference in metrics for the weather api and dataset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Deciding top features and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suitable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 training model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900FF"/>
                </a:solidFill>
              </a:rPr>
              <a:t>Future Scope</a:t>
            </a:r>
            <a:endParaRPr b="1" sz="2000">
              <a:solidFill>
                <a:srgbClr val="9900F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Predicts accident prone spots from start to end destination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Safest route with less accident prone streets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Time to safely travel through the route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9793" y="143800"/>
            <a:ext cx="1355781" cy="110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263" y="3427613"/>
            <a:ext cx="2809875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9976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>
                <a:solidFill>
                  <a:schemeClr val="dk1"/>
                </a:solidFill>
              </a:rPr>
              <a:t>Thank You</a:t>
            </a:r>
            <a:endParaRPr b="1" sz="5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0000FF"/>
                </a:solidFill>
              </a:rPr>
              <a:t>Drive Safe!</a:t>
            </a:r>
            <a:endParaRPr b="1" sz="40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rgbClr val="0000FF"/>
                </a:solidFill>
              </a:rPr>
              <a:t>Take Care!</a:t>
            </a:r>
            <a:endParaRPr b="1" sz="4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